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26"/>
  </p:notesMasterIdLst>
  <p:sldIdLst>
    <p:sldId id="303" r:id="rId2"/>
    <p:sldId id="326" r:id="rId3"/>
    <p:sldId id="298" r:id="rId4"/>
    <p:sldId id="263" r:id="rId5"/>
    <p:sldId id="261" r:id="rId6"/>
    <p:sldId id="290" r:id="rId7"/>
    <p:sldId id="318" r:id="rId8"/>
    <p:sldId id="291" r:id="rId9"/>
    <p:sldId id="274" r:id="rId10"/>
    <p:sldId id="277" r:id="rId11"/>
    <p:sldId id="275" r:id="rId12"/>
    <p:sldId id="304" r:id="rId13"/>
    <p:sldId id="311" r:id="rId14"/>
    <p:sldId id="280" r:id="rId15"/>
    <p:sldId id="313" r:id="rId16"/>
    <p:sldId id="317" r:id="rId17"/>
    <p:sldId id="327" r:id="rId18"/>
    <p:sldId id="319" r:id="rId19"/>
    <p:sldId id="324" r:id="rId20"/>
    <p:sldId id="322" r:id="rId21"/>
    <p:sldId id="328" r:id="rId22"/>
    <p:sldId id="329" r:id="rId23"/>
    <p:sldId id="330" r:id="rId24"/>
    <p:sldId id="27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E0086B6-B9AA-4932-9077-73EFFD99671A}">
          <p14:sldIdLst>
            <p14:sldId id="303"/>
            <p14:sldId id="326"/>
            <p14:sldId id="298"/>
            <p14:sldId id="263"/>
            <p14:sldId id="261"/>
            <p14:sldId id="290"/>
            <p14:sldId id="318"/>
            <p14:sldId id="291"/>
            <p14:sldId id="274"/>
            <p14:sldId id="277"/>
            <p14:sldId id="275"/>
            <p14:sldId id="304"/>
            <p14:sldId id="311"/>
            <p14:sldId id="280"/>
            <p14:sldId id="313"/>
            <p14:sldId id="317"/>
            <p14:sldId id="327"/>
          </p14:sldIdLst>
        </p14:section>
        <p14:section name="Раздел без заголовка" id="{1BF0FA8A-E18B-4F5F-9376-0351FEC1565C}">
          <p14:sldIdLst>
            <p14:sldId id="319"/>
            <p14:sldId id="324"/>
            <p14:sldId id="322"/>
            <p14:sldId id="328"/>
            <p14:sldId id="329"/>
            <p14:sldId id="330"/>
            <p14:sldId id="27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БДОУ 13" initials="М13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7647" autoAdjust="0"/>
    <p:restoredTop sz="94579" autoAdjust="0"/>
  </p:normalViewPr>
  <p:slideViewPr>
    <p:cSldViewPr>
      <p:cViewPr>
        <p:scale>
          <a:sx n="94" d="100"/>
          <a:sy n="94" d="100"/>
        </p:scale>
        <p:origin x="-684" y="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81E7C9-33D7-48F0-937D-0630D4CCC0EA}" type="doc">
      <dgm:prSet loTypeId="urn:microsoft.com/office/officeart/2005/8/layout/venn2" loCatId="relationship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8CDC4135-BFFE-40A0-8ABB-EDF67D3453FE}">
      <dgm:prSet phldrT="[Текст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endParaRPr lang="ru-RU" sz="2000" b="1" dirty="0">
            <a:solidFill>
              <a:schemeClr val="tx1"/>
            </a:solidFill>
          </a:endParaRPr>
        </a:p>
      </dgm:t>
    </dgm:pt>
    <dgm:pt modelId="{A99D6945-C18C-424A-811A-A157EB25FDCD}" type="parTrans" cxnId="{D55EF17A-1383-4109-B464-0BCB0C0A831F}">
      <dgm:prSet/>
      <dgm:spPr/>
      <dgm:t>
        <a:bodyPr/>
        <a:lstStyle/>
        <a:p>
          <a:endParaRPr lang="ru-RU"/>
        </a:p>
      </dgm:t>
    </dgm:pt>
    <dgm:pt modelId="{D6757F1B-B95E-4EA1-B684-FB69AEF6C1E0}" type="sibTrans" cxnId="{D55EF17A-1383-4109-B464-0BCB0C0A831F}">
      <dgm:prSet/>
      <dgm:spPr/>
      <dgm:t>
        <a:bodyPr/>
        <a:lstStyle/>
        <a:p>
          <a:endParaRPr lang="ru-RU"/>
        </a:p>
      </dgm:t>
    </dgm:pt>
    <dgm:pt modelId="{4CDE08EF-546A-4543-BA93-A9AA8AF42F62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endParaRPr lang="ru-RU" sz="1200" b="1" dirty="0">
            <a:solidFill>
              <a:schemeClr val="tx1"/>
            </a:solidFill>
          </a:endParaRPr>
        </a:p>
      </dgm:t>
    </dgm:pt>
    <dgm:pt modelId="{8C10B846-539D-41B5-8C19-0601D9E8CBA1}" type="parTrans" cxnId="{A9F272D1-C807-42A1-B03F-BCC0122D5CEF}">
      <dgm:prSet/>
      <dgm:spPr/>
      <dgm:t>
        <a:bodyPr/>
        <a:lstStyle/>
        <a:p>
          <a:endParaRPr lang="ru-RU"/>
        </a:p>
      </dgm:t>
    </dgm:pt>
    <dgm:pt modelId="{781A8A1F-2A25-44A1-8AF0-3917DBFB9362}" type="sibTrans" cxnId="{A9F272D1-C807-42A1-B03F-BCC0122D5CEF}">
      <dgm:prSet/>
      <dgm:spPr/>
      <dgm:t>
        <a:bodyPr/>
        <a:lstStyle/>
        <a:p>
          <a:endParaRPr lang="ru-RU"/>
        </a:p>
      </dgm:t>
    </dgm:pt>
    <dgm:pt modelId="{4C7F2D53-CD08-455C-927E-252AC2C7294E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навык</a:t>
          </a:r>
          <a:endParaRPr lang="ru-RU" sz="2000" b="1" dirty="0">
            <a:solidFill>
              <a:schemeClr val="tx1"/>
            </a:solidFill>
          </a:endParaRPr>
        </a:p>
      </dgm:t>
    </dgm:pt>
    <dgm:pt modelId="{D102C673-F2DF-4756-B533-02112507E41D}" type="parTrans" cxnId="{DDC4A510-68D7-4E53-BC32-446446BA5B4F}">
      <dgm:prSet/>
      <dgm:spPr/>
      <dgm:t>
        <a:bodyPr/>
        <a:lstStyle/>
        <a:p>
          <a:endParaRPr lang="ru-RU"/>
        </a:p>
      </dgm:t>
    </dgm:pt>
    <dgm:pt modelId="{A1659C12-C014-472C-AEF5-516823FA2E94}" type="sibTrans" cxnId="{DDC4A510-68D7-4E53-BC32-446446BA5B4F}">
      <dgm:prSet/>
      <dgm:spPr/>
      <dgm:t>
        <a:bodyPr/>
        <a:lstStyle/>
        <a:p>
          <a:endParaRPr lang="ru-RU"/>
        </a:p>
      </dgm:t>
    </dgm:pt>
    <dgm:pt modelId="{4AF43F18-054F-4A48-9EA7-516FE7061A3B}" type="pres">
      <dgm:prSet presAssocID="{2481E7C9-33D7-48F0-937D-0630D4CCC0EA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F77927-DA7A-44F5-B438-06049D9C51D2}" type="pres">
      <dgm:prSet presAssocID="{2481E7C9-33D7-48F0-937D-0630D4CCC0EA}" presName="comp1" presStyleCnt="0"/>
      <dgm:spPr/>
    </dgm:pt>
    <dgm:pt modelId="{25C5C0A7-7F16-4DAA-852D-E7C360444608}" type="pres">
      <dgm:prSet presAssocID="{2481E7C9-33D7-48F0-937D-0630D4CCC0EA}" presName="circle1" presStyleLbl="node1" presStyleIdx="0" presStyleCnt="3"/>
      <dgm:spPr/>
      <dgm:t>
        <a:bodyPr/>
        <a:lstStyle/>
        <a:p>
          <a:endParaRPr lang="ru-RU"/>
        </a:p>
      </dgm:t>
    </dgm:pt>
    <dgm:pt modelId="{F2007C0D-5DA7-421A-860D-A38088843F3E}" type="pres">
      <dgm:prSet presAssocID="{2481E7C9-33D7-48F0-937D-0630D4CCC0EA}" presName="c1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1EFFB9-3524-4EF9-A5A0-E36F6CB4537C}" type="pres">
      <dgm:prSet presAssocID="{2481E7C9-33D7-48F0-937D-0630D4CCC0EA}" presName="comp2" presStyleCnt="0"/>
      <dgm:spPr/>
    </dgm:pt>
    <dgm:pt modelId="{785014B7-7912-4610-B451-2C5A18E8D35A}" type="pres">
      <dgm:prSet presAssocID="{2481E7C9-33D7-48F0-937D-0630D4CCC0EA}" presName="circle2" presStyleLbl="node1" presStyleIdx="1" presStyleCnt="3" custLinFactNeighborX="1440" custLinFactNeighborY="-8966"/>
      <dgm:spPr/>
      <dgm:t>
        <a:bodyPr/>
        <a:lstStyle/>
        <a:p>
          <a:endParaRPr lang="ru-RU"/>
        </a:p>
      </dgm:t>
    </dgm:pt>
    <dgm:pt modelId="{26008E55-B7D1-4AE0-B6D4-7CD7017A4AE2}" type="pres">
      <dgm:prSet presAssocID="{2481E7C9-33D7-48F0-937D-0630D4CCC0EA}" presName="c2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06981E-C008-4B71-AE97-7E12FD41AD88}" type="pres">
      <dgm:prSet presAssocID="{2481E7C9-33D7-48F0-937D-0630D4CCC0EA}" presName="comp3" presStyleCnt="0"/>
      <dgm:spPr/>
    </dgm:pt>
    <dgm:pt modelId="{B90B95C1-825F-459D-B4E8-2AB7DE76CD82}" type="pres">
      <dgm:prSet presAssocID="{2481E7C9-33D7-48F0-937D-0630D4CCC0EA}" presName="circle3" presStyleLbl="node1" presStyleIdx="2" presStyleCnt="3" custLinFactNeighborX="2160" custLinFactNeighborY="-14265"/>
      <dgm:spPr/>
      <dgm:t>
        <a:bodyPr/>
        <a:lstStyle/>
        <a:p>
          <a:endParaRPr lang="ru-RU"/>
        </a:p>
      </dgm:t>
    </dgm:pt>
    <dgm:pt modelId="{96BC90AC-4082-41C1-8FE3-45E8EEF16BA0}" type="pres">
      <dgm:prSet presAssocID="{2481E7C9-33D7-48F0-937D-0630D4CCC0EA}" presName="c3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CAA99D-E3E8-4925-9CD4-E8724C510049}" type="presOf" srcId="{4CDE08EF-546A-4543-BA93-A9AA8AF42F62}" destId="{785014B7-7912-4610-B451-2C5A18E8D35A}" srcOrd="0" destOrd="0" presId="urn:microsoft.com/office/officeart/2005/8/layout/venn2"/>
    <dgm:cxn modelId="{C76B3E61-5E36-48C9-BD4A-31BE17AF97BF}" type="presOf" srcId="{8CDC4135-BFFE-40A0-8ABB-EDF67D3453FE}" destId="{25C5C0A7-7F16-4DAA-852D-E7C360444608}" srcOrd="0" destOrd="0" presId="urn:microsoft.com/office/officeart/2005/8/layout/venn2"/>
    <dgm:cxn modelId="{AC848517-B4DE-45F5-B23B-BE8415A37E21}" type="presOf" srcId="{8CDC4135-BFFE-40A0-8ABB-EDF67D3453FE}" destId="{F2007C0D-5DA7-421A-860D-A38088843F3E}" srcOrd="1" destOrd="0" presId="urn:microsoft.com/office/officeart/2005/8/layout/venn2"/>
    <dgm:cxn modelId="{DDC4A510-68D7-4E53-BC32-446446BA5B4F}" srcId="{2481E7C9-33D7-48F0-937D-0630D4CCC0EA}" destId="{4C7F2D53-CD08-455C-927E-252AC2C7294E}" srcOrd="2" destOrd="0" parTransId="{D102C673-F2DF-4756-B533-02112507E41D}" sibTransId="{A1659C12-C014-472C-AEF5-516823FA2E94}"/>
    <dgm:cxn modelId="{3E660D1F-A036-43B1-8E74-DB3BA6AA0EE0}" type="presOf" srcId="{4C7F2D53-CD08-455C-927E-252AC2C7294E}" destId="{96BC90AC-4082-41C1-8FE3-45E8EEF16BA0}" srcOrd="1" destOrd="0" presId="urn:microsoft.com/office/officeart/2005/8/layout/venn2"/>
    <dgm:cxn modelId="{D55EF17A-1383-4109-B464-0BCB0C0A831F}" srcId="{2481E7C9-33D7-48F0-937D-0630D4CCC0EA}" destId="{8CDC4135-BFFE-40A0-8ABB-EDF67D3453FE}" srcOrd="0" destOrd="0" parTransId="{A99D6945-C18C-424A-811A-A157EB25FDCD}" sibTransId="{D6757F1B-B95E-4EA1-B684-FB69AEF6C1E0}"/>
    <dgm:cxn modelId="{6A373CA0-3121-417A-9ED8-E463EA082F07}" type="presOf" srcId="{4C7F2D53-CD08-455C-927E-252AC2C7294E}" destId="{B90B95C1-825F-459D-B4E8-2AB7DE76CD82}" srcOrd="0" destOrd="0" presId="urn:microsoft.com/office/officeart/2005/8/layout/venn2"/>
    <dgm:cxn modelId="{A9F272D1-C807-42A1-B03F-BCC0122D5CEF}" srcId="{2481E7C9-33D7-48F0-937D-0630D4CCC0EA}" destId="{4CDE08EF-546A-4543-BA93-A9AA8AF42F62}" srcOrd="1" destOrd="0" parTransId="{8C10B846-539D-41B5-8C19-0601D9E8CBA1}" sibTransId="{781A8A1F-2A25-44A1-8AF0-3917DBFB9362}"/>
    <dgm:cxn modelId="{DACF3CF2-45A2-4CF4-B0B3-7563363854B2}" type="presOf" srcId="{4CDE08EF-546A-4543-BA93-A9AA8AF42F62}" destId="{26008E55-B7D1-4AE0-B6D4-7CD7017A4AE2}" srcOrd="1" destOrd="0" presId="urn:microsoft.com/office/officeart/2005/8/layout/venn2"/>
    <dgm:cxn modelId="{1410DAAB-ED7E-45B1-A323-FDA5075FC294}" type="presOf" srcId="{2481E7C9-33D7-48F0-937D-0630D4CCC0EA}" destId="{4AF43F18-054F-4A48-9EA7-516FE7061A3B}" srcOrd="0" destOrd="0" presId="urn:microsoft.com/office/officeart/2005/8/layout/venn2"/>
    <dgm:cxn modelId="{2AC17FAD-196B-4A05-AFAC-1C88424346DD}" type="presParOf" srcId="{4AF43F18-054F-4A48-9EA7-516FE7061A3B}" destId="{2CF77927-DA7A-44F5-B438-06049D9C51D2}" srcOrd="0" destOrd="0" presId="urn:microsoft.com/office/officeart/2005/8/layout/venn2"/>
    <dgm:cxn modelId="{5F9F50EE-52AE-4F36-881A-F8F54CE7B5F4}" type="presParOf" srcId="{2CF77927-DA7A-44F5-B438-06049D9C51D2}" destId="{25C5C0A7-7F16-4DAA-852D-E7C360444608}" srcOrd="0" destOrd="0" presId="urn:microsoft.com/office/officeart/2005/8/layout/venn2"/>
    <dgm:cxn modelId="{E334BC48-0D70-4BDA-8B1C-26C28A604BEA}" type="presParOf" srcId="{2CF77927-DA7A-44F5-B438-06049D9C51D2}" destId="{F2007C0D-5DA7-421A-860D-A38088843F3E}" srcOrd="1" destOrd="0" presId="urn:microsoft.com/office/officeart/2005/8/layout/venn2"/>
    <dgm:cxn modelId="{3F82C2CE-8860-4756-B297-7C9666AFF490}" type="presParOf" srcId="{4AF43F18-054F-4A48-9EA7-516FE7061A3B}" destId="{371EFFB9-3524-4EF9-A5A0-E36F6CB4537C}" srcOrd="1" destOrd="0" presId="urn:microsoft.com/office/officeart/2005/8/layout/venn2"/>
    <dgm:cxn modelId="{5FBA9C57-9836-435A-B094-D68E45990466}" type="presParOf" srcId="{371EFFB9-3524-4EF9-A5A0-E36F6CB4537C}" destId="{785014B7-7912-4610-B451-2C5A18E8D35A}" srcOrd="0" destOrd="0" presId="urn:microsoft.com/office/officeart/2005/8/layout/venn2"/>
    <dgm:cxn modelId="{196EF9B0-A43F-41F8-B432-13AC674EF5A4}" type="presParOf" srcId="{371EFFB9-3524-4EF9-A5A0-E36F6CB4537C}" destId="{26008E55-B7D1-4AE0-B6D4-7CD7017A4AE2}" srcOrd="1" destOrd="0" presId="urn:microsoft.com/office/officeart/2005/8/layout/venn2"/>
    <dgm:cxn modelId="{774C8C0D-AA9E-41CD-AAB5-17EBF5B64AEC}" type="presParOf" srcId="{4AF43F18-054F-4A48-9EA7-516FE7061A3B}" destId="{A606981E-C008-4B71-AE97-7E12FD41AD88}" srcOrd="2" destOrd="0" presId="urn:microsoft.com/office/officeart/2005/8/layout/venn2"/>
    <dgm:cxn modelId="{A07A3144-4844-4A09-999D-D5E24A4AB830}" type="presParOf" srcId="{A606981E-C008-4B71-AE97-7E12FD41AD88}" destId="{B90B95C1-825F-459D-B4E8-2AB7DE76CD82}" srcOrd="0" destOrd="0" presId="urn:microsoft.com/office/officeart/2005/8/layout/venn2"/>
    <dgm:cxn modelId="{8BA47736-A126-44EA-8DBB-A34E67EE9A56}" type="presParOf" srcId="{A606981E-C008-4B71-AE97-7E12FD41AD88}" destId="{96BC90AC-4082-41C1-8FE3-45E8EEF16BA0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C5C0A7-7F16-4DAA-852D-E7C360444608}">
      <dsp:nvSpPr>
        <dsp:cNvPr id="0" name=""/>
        <dsp:cNvSpPr/>
      </dsp:nvSpPr>
      <dsp:spPr>
        <a:xfrm>
          <a:off x="1260139" y="0"/>
          <a:ext cx="4680520" cy="4680520"/>
        </a:xfrm>
        <a:prstGeom prst="ellipse">
          <a:avLst/>
        </a:prstGeom>
        <a:solidFill>
          <a:schemeClr val="accent3">
            <a:lumMod val="20000"/>
            <a:lumOff val="8000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solidFill>
              <a:schemeClr val="tx1"/>
            </a:solidFill>
          </a:endParaRPr>
        </a:p>
      </dsp:txBody>
      <dsp:txXfrm>
        <a:off x="2782479" y="234025"/>
        <a:ext cx="1635841" cy="702078"/>
      </dsp:txXfrm>
    </dsp:sp>
    <dsp:sp modelId="{785014B7-7912-4610-B451-2C5A18E8D35A}">
      <dsp:nvSpPr>
        <dsp:cNvPr id="0" name=""/>
        <dsp:cNvSpPr/>
      </dsp:nvSpPr>
      <dsp:spPr>
        <a:xfrm>
          <a:off x="1895754" y="855388"/>
          <a:ext cx="3510390" cy="3510390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>
            <a:solidFill>
              <a:schemeClr val="tx1"/>
            </a:solidFill>
          </a:endParaRPr>
        </a:p>
      </dsp:txBody>
      <dsp:txXfrm>
        <a:off x="2833028" y="1074787"/>
        <a:ext cx="1635841" cy="658198"/>
      </dsp:txXfrm>
    </dsp:sp>
    <dsp:sp modelId="{B90B95C1-825F-459D-B4E8-2AB7DE76CD82}">
      <dsp:nvSpPr>
        <dsp:cNvPr id="0" name=""/>
        <dsp:cNvSpPr/>
      </dsp:nvSpPr>
      <dsp:spPr>
        <a:xfrm>
          <a:off x="2480819" y="2006421"/>
          <a:ext cx="2340260" cy="2340260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навык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2823542" y="2591486"/>
        <a:ext cx="1654813" cy="11701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97E8C-F054-412C-8AD3-451A0EBEAF1C}" type="datetimeFigureOut">
              <a:rPr lang="ru-RU" smtClean="0"/>
              <a:pPr/>
              <a:t>12.05.2021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1822A-B656-4BF4-9848-01CADD90FE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569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1822A-B656-4BF4-9848-01CADD90FEBE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18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1D9B7-F233-4CDB-90D7-C28778BFC56F}" type="datetime1">
              <a:rPr lang="ru-RU" smtClean="0"/>
              <a:t>12.05.2021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0BD45-4D72-4F44-9E52-9F8C1EC2BCA7}" type="datetime1">
              <a:rPr lang="ru-RU" smtClean="0"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32B3D-E570-4B0A-AAD8-32286146A9FB}" type="datetime1">
              <a:rPr lang="ru-RU" smtClean="0"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0727B-935C-4D7E-82D5-C57E9DEC2EA4}" type="datetime1">
              <a:rPr lang="ru-RU" smtClean="0"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B1CA-3C12-4F69-B389-073D50C4C0CD}" type="datetime1">
              <a:rPr lang="ru-RU" smtClean="0"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0D6FF-EA5B-4A5C-B440-022D17782AB6}" type="datetime1">
              <a:rPr lang="ru-RU" smtClean="0"/>
              <a:t>12.05.2021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4F02E-2817-4DF6-9E16-1875BEF97697}" type="datetime1">
              <a:rPr lang="ru-RU" smtClean="0"/>
              <a:t>12.05.2021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B814B-495A-4E48-9403-467A7EB286F0}" type="datetime1">
              <a:rPr lang="ru-RU" smtClean="0"/>
              <a:t>12.05.2021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DFDC-1B67-415F-9328-79733A597707}" type="datetime1">
              <a:rPr lang="ru-RU" smtClean="0"/>
              <a:t>12.05.2021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62974-BF6D-436F-8354-6B28FC2E570A}" type="datetime1">
              <a:rPr lang="ru-RU" smtClean="0"/>
              <a:t>12.05.2021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3EED8-8EE1-4A82-908E-B67748437843}" type="datetime1">
              <a:rPr lang="ru-RU" smtClean="0"/>
              <a:t>12.05.2021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BB722C5-D617-4E71-95D4-5FB9BBDF96A3}" type="datetime1">
              <a:rPr lang="ru-RU" smtClean="0"/>
              <a:t>12.05.2021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764704"/>
            <a:ext cx="7772400" cy="3672408"/>
          </a:xfrm>
        </p:spPr>
        <p:txBody>
          <a:bodyPr>
            <a:noAutofit/>
          </a:bodyPr>
          <a:lstStyle/>
          <a:p>
            <a:pPr algn="ctr"/>
            <a:r>
              <a:rPr lang="ru-RU" sz="2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2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sz="2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99006" y="298105"/>
            <a:ext cx="8024441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200" b="1" dirty="0"/>
          </a:p>
          <a:p>
            <a:pPr algn="ctr"/>
            <a:endParaRPr lang="ru-RU" b="1" dirty="0" smtClean="0"/>
          </a:p>
          <a:p>
            <a:pPr algn="ctr"/>
            <a:endParaRPr lang="ru-RU" sz="2000" b="1" dirty="0"/>
          </a:p>
          <a:p>
            <a:pPr algn="ctr"/>
            <a:r>
              <a:rPr lang="ru-RU" b="1" dirty="0"/>
              <a:t>Всероссийский онлайн </a:t>
            </a:r>
            <a:r>
              <a:rPr lang="ru-RU" b="1" dirty="0" smtClean="0"/>
              <a:t>форум</a:t>
            </a:r>
            <a:endParaRPr lang="ru-RU" b="1" dirty="0"/>
          </a:p>
          <a:p>
            <a:pPr algn="ctr"/>
            <a:r>
              <a:rPr lang="ru-RU" b="1" dirty="0"/>
              <a:t>Психолого-педагогическая диагностика детей с расстройствами </a:t>
            </a:r>
            <a:r>
              <a:rPr lang="ru-RU" b="1" dirty="0" smtClean="0"/>
              <a:t>аутистического </a:t>
            </a:r>
            <a:r>
              <a:rPr lang="ru-RU" b="1" dirty="0"/>
              <a:t>спектра. Опыт регионов.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 b="1" dirty="0" smtClean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 b="1" dirty="0"/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/>
              <a:t>Организация психолого-педагогической диагностики детей с РАС в условиях </a:t>
            </a:r>
            <a:r>
              <a:rPr lang="ru-RU" sz="2400" b="1" dirty="0" smtClean="0"/>
              <a:t>Ресурсной комнаты поддержки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/>
              <a:t> </a:t>
            </a:r>
            <a:r>
              <a:rPr lang="ru-RU" sz="2400" b="1" dirty="0"/>
              <a:t>на примере работы </a:t>
            </a:r>
            <a:endParaRPr lang="ru-RU" sz="2400" b="1" dirty="0" smtClean="0"/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/>
              <a:t>МБДОУ-детского сада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/>
              <a:t> </a:t>
            </a:r>
            <a:r>
              <a:rPr lang="ru-RU" sz="2400" b="1" dirty="0"/>
              <a:t>комбинированного вида № 13 </a:t>
            </a:r>
            <a:endParaRPr lang="ru-RU" sz="2400" b="1" dirty="0" smtClean="0"/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/>
              <a:t>г</a:t>
            </a:r>
            <a:r>
              <a:rPr lang="ru-RU" sz="2400" b="1" dirty="0"/>
              <a:t>. Екатеринбург</a:t>
            </a:r>
            <a:r>
              <a:rPr lang="ru-RU" b="1" dirty="0"/>
              <a:t> </a:t>
            </a:r>
            <a:endParaRPr lang="ru-RU" b="1" dirty="0" smtClean="0"/>
          </a:p>
          <a:p>
            <a:pPr algn="ctr"/>
            <a:endParaRPr lang="ru-RU" sz="2200" b="1" dirty="0" smtClean="0"/>
          </a:p>
          <a:p>
            <a:pPr algn="ctr"/>
            <a:r>
              <a:rPr lang="ru-RU" sz="1400" b="1" dirty="0" smtClean="0"/>
              <a:t>                            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 smtClean="0"/>
              <a:t>Чепелева</a:t>
            </a:r>
            <a:r>
              <a:rPr lang="ru-RU" sz="1400" b="1" dirty="0" smtClean="0"/>
              <a:t> Е.А., заведующий</a:t>
            </a:r>
            <a:endParaRPr lang="ru-RU" sz="1400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45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5"/>
    </mc:Choice>
    <mc:Fallback xmlns="">
      <p:transition spd="slow" advTm="1003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8CF0C02C-B71E-4801-B9BA-BB6FC880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48680"/>
            <a:ext cx="7776864" cy="908255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</a:rPr>
              <a:t>Использование стратегий с доказанной 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>эффективностью в работе с детьми с ООП</a:t>
            </a:r>
            <a:endParaRPr lang="ru-RU" sz="240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3E25DB8-C4AE-4F8A-B386-F47F4A8E1224}"/>
              </a:ext>
            </a:extLst>
          </p:cNvPr>
          <p:cNvSpPr txBox="1"/>
          <p:nvPr/>
        </p:nvSpPr>
        <p:spPr>
          <a:xfrm>
            <a:off x="539552" y="1700809"/>
            <a:ext cx="705678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endParaRPr lang="ru-RU" sz="2000" dirty="0" smtClean="0"/>
          </a:p>
          <a:p>
            <a:pPr marL="457200" indent="-457200"/>
            <a:r>
              <a:rPr lang="ru-RU" sz="2000" b="1" dirty="0" smtClean="0"/>
              <a:t>-Частичное участие </a:t>
            </a:r>
            <a:r>
              <a:rPr lang="ru-RU" sz="2000" dirty="0" smtClean="0"/>
              <a:t>(на первых этапах)</a:t>
            </a:r>
            <a:endParaRPr lang="ru-RU" sz="2000" b="1" dirty="0" smtClean="0"/>
          </a:p>
          <a:p>
            <a:pPr marL="457200" indent="-457200"/>
            <a:r>
              <a:rPr lang="ru-RU" sz="2000" b="1" dirty="0" smtClean="0"/>
              <a:t>-Время на обработку информации </a:t>
            </a:r>
          </a:p>
          <a:p>
            <a:pPr marL="457200" indent="-457200"/>
            <a:r>
              <a:rPr lang="ru-RU" sz="2000" b="1" dirty="0" smtClean="0"/>
              <a:t>- Трёхступенчатая </a:t>
            </a:r>
            <a:r>
              <a:rPr lang="ru-RU" sz="2000" b="1" dirty="0"/>
              <a:t>подсказка </a:t>
            </a:r>
            <a:endParaRPr lang="ru-RU" sz="2000" b="1" dirty="0" smtClean="0"/>
          </a:p>
          <a:p>
            <a:pPr marL="457200" indent="-457200"/>
            <a:r>
              <a:rPr lang="ru-RU" sz="2000" dirty="0" smtClean="0"/>
              <a:t>1 </a:t>
            </a:r>
            <a:r>
              <a:rPr lang="ru-RU" sz="2000" dirty="0" err="1" smtClean="0"/>
              <a:t>ур</a:t>
            </a:r>
            <a:r>
              <a:rPr lang="ru-RU" sz="2000" dirty="0" smtClean="0"/>
              <a:t>-вербальная</a:t>
            </a:r>
          </a:p>
          <a:p>
            <a:pPr marL="457200" indent="-457200"/>
            <a:r>
              <a:rPr lang="ru-RU" sz="2000" dirty="0" smtClean="0"/>
              <a:t>2 </a:t>
            </a:r>
            <a:r>
              <a:rPr lang="ru-RU" sz="2000" dirty="0" err="1" smtClean="0"/>
              <a:t>ур</a:t>
            </a:r>
            <a:r>
              <a:rPr lang="ru-RU" sz="2000" dirty="0" smtClean="0"/>
              <a:t>-частичная </a:t>
            </a:r>
            <a:r>
              <a:rPr lang="ru-RU" sz="2000" dirty="0"/>
              <a:t>физическая </a:t>
            </a:r>
            <a:endParaRPr lang="ru-RU" sz="2000" dirty="0" smtClean="0"/>
          </a:p>
          <a:p>
            <a:pPr marL="457200" indent="-457200"/>
            <a:r>
              <a:rPr lang="ru-RU" sz="2000" dirty="0" smtClean="0"/>
              <a:t>3 </a:t>
            </a:r>
            <a:r>
              <a:rPr lang="ru-RU" sz="2000" dirty="0" err="1" smtClean="0"/>
              <a:t>ур</a:t>
            </a:r>
            <a:r>
              <a:rPr lang="ru-RU" sz="2000" dirty="0" smtClean="0"/>
              <a:t>-полная физическая</a:t>
            </a:r>
          </a:p>
          <a:p>
            <a:pPr marL="457200" indent="-457200"/>
            <a:endParaRPr lang="ru-RU" sz="2000" dirty="0" smtClean="0"/>
          </a:p>
          <a:p>
            <a:pPr lvl="0"/>
            <a:r>
              <a:rPr lang="ru-RU" sz="2000" b="1" dirty="0" smtClean="0"/>
              <a:t>- Социальные </a:t>
            </a:r>
            <a:r>
              <a:rPr lang="ru-RU" sz="2000" b="1" dirty="0"/>
              <a:t>истории:</a:t>
            </a:r>
          </a:p>
          <a:p>
            <a:pPr lvl="0"/>
            <a:r>
              <a:rPr lang="ru-RU" sz="2000" dirty="0"/>
              <a:t>Как играть с детьми</a:t>
            </a:r>
          </a:p>
          <a:p>
            <a:pPr lvl="0"/>
            <a:r>
              <a:rPr lang="ru-RU" sz="2000" dirty="0"/>
              <a:t>Я пойду в цирк</a:t>
            </a:r>
          </a:p>
          <a:p>
            <a:pPr lvl="0"/>
            <a:r>
              <a:rPr lang="ru-RU" sz="2000" dirty="0"/>
              <a:t>Учебная эвакуация</a:t>
            </a:r>
          </a:p>
          <a:p>
            <a:pPr lvl="0"/>
            <a:r>
              <a:rPr lang="ru-RU" sz="2000" dirty="0"/>
              <a:t>Гроза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51" y="2419740"/>
            <a:ext cx="2083084" cy="15623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38" y="4201062"/>
            <a:ext cx="1962607" cy="159317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07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B018B6F6-CD0A-4137-AA3D-D05EE4A80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61" y="382650"/>
            <a:ext cx="7776864" cy="908255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</a:rPr>
              <a:t>Использование стратегий с доказанной эффективностью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4CE18E7-1856-45C0-9F6E-6BD254A0B338}"/>
              </a:ext>
            </a:extLst>
          </p:cNvPr>
          <p:cNvSpPr txBox="1"/>
          <p:nvPr/>
        </p:nvSpPr>
        <p:spPr>
          <a:xfrm>
            <a:off x="395536" y="1248896"/>
            <a:ext cx="805374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 smtClean="0"/>
              <a:t>Поощрение </a:t>
            </a:r>
          </a:p>
          <a:p>
            <a:pPr lvl="0"/>
            <a:r>
              <a:rPr lang="ru-RU" sz="2000" b="1" dirty="0" smtClean="0"/>
              <a:t>(визуально </a:t>
            </a:r>
          </a:p>
          <a:p>
            <a:pPr lvl="0"/>
            <a:r>
              <a:rPr lang="ru-RU" sz="2000" b="1" dirty="0" smtClean="0"/>
              <a:t>представленное)</a:t>
            </a:r>
            <a:endParaRPr lang="ru-RU" sz="2000" b="1" dirty="0"/>
          </a:p>
          <a:p>
            <a:pPr lvl="0" algn="ctr"/>
            <a:endParaRPr lang="ru-RU" b="1" dirty="0"/>
          </a:p>
          <a:p>
            <a:pPr lvl="0"/>
            <a:endParaRPr lang="ru-RU" b="1" dirty="0"/>
          </a:p>
          <a:p>
            <a:pPr algn="ctr"/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946451"/>
            <a:ext cx="1475712" cy="19676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16460" y="3445380"/>
            <a:ext cx="1859229" cy="13944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0850" y="1208743"/>
            <a:ext cx="1824117" cy="13680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0" b="5071"/>
          <a:stretch/>
        </p:blipFill>
        <p:spPr>
          <a:xfrm>
            <a:off x="3059832" y="1438973"/>
            <a:ext cx="3413480" cy="21504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" t="8976" b="5071"/>
          <a:stretch/>
        </p:blipFill>
        <p:spPr>
          <a:xfrm rot="5400000">
            <a:off x="-9223" y="2838167"/>
            <a:ext cx="3354839" cy="22322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0894" y="4540270"/>
            <a:ext cx="1977396" cy="148304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42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B018B6F6-CD0A-4137-AA3D-D05EE4A80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61" y="382650"/>
            <a:ext cx="7776864" cy="908255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</a:rPr>
              <a:t>Использование стратегий с доказанной эффективностью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4CE18E7-1856-45C0-9F6E-6BD254A0B338}"/>
              </a:ext>
            </a:extLst>
          </p:cNvPr>
          <p:cNvSpPr txBox="1"/>
          <p:nvPr/>
        </p:nvSpPr>
        <p:spPr>
          <a:xfrm>
            <a:off x="521161" y="1412775"/>
            <a:ext cx="77768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 smtClean="0"/>
              <a:t>Отсроченное Поощрение (жетоны)</a:t>
            </a:r>
            <a:endParaRPr lang="ru-RU" sz="2000" b="1" dirty="0"/>
          </a:p>
          <a:p>
            <a:pPr lvl="0" algn="ctr"/>
            <a:endParaRPr lang="ru-RU" b="1" dirty="0"/>
          </a:p>
          <a:p>
            <a:pPr lvl="0"/>
            <a:endParaRPr lang="ru-RU" b="1" dirty="0"/>
          </a:p>
          <a:p>
            <a:pPr algn="ctr"/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220" y="1412775"/>
            <a:ext cx="2592288" cy="19442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7950" r="7068" b="20600"/>
          <a:stretch/>
        </p:blipFill>
        <p:spPr>
          <a:xfrm>
            <a:off x="805229" y="3501008"/>
            <a:ext cx="2160240" cy="21261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4" t="19752" r="3318" b="9555"/>
          <a:stretch/>
        </p:blipFill>
        <p:spPr>
          <a:xfrm rot="5400000">
            <a:off x="2766821" y="2816931"/>
            <a:ext cx="3030691" cy="19442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265" y="3789039"/>
            <a:ext cx="2592288" cy="1729036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79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B018B6F6-CD0A-4137-AA3D-D05EE4A80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61" y="382650"/>
            <a:ext cx="7776864" cy="908255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</a:rPr>
              <a:t>Использование стратегий с доказанной эффективностью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4CE18E7-1856-45C0-9F6E-6BD254A0B338}"/>
              </a:ext>
            </a:extLst>
          </p:cNvPr>
          <p:cNvSpPr txBox="1"/>
          <p:nvPr/>
        </p:nvSpPr>
        <p:spPr>
          <a:xfrm>
            <a:off x="521161" y="1288634"/>
            <a:ext cx="77768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 smtClean="0"/>
              <a:t>Отсроченное Поощрение (жетоны)</a:t>
            </a:r>
            <a:endParaRPr lang="ru-RU" sz="2000" b="1" dirty="0"/>
          </a:p>
          <a:p>
            <a:pPr lvl="0" algn="ctr"/>
            <a:endParaRPr lang="ru-RU" b="1" dirty="0"/>
          </a:p>
          <a:p>
            <a:pPr lvl="0"/>
            <a:endParaRPr lang="ru-RU" b="1" dirty="0"/>
          </a:p>
          <a:p>
            <a:pPr algn="ctr"/>
            <a:endParaRPr lang="ru-RU" b="1" dirty="0"/>
          </a:p>
        </p:txBody>
      </p:sp>
      <p:pic>
        <p:nvPicPr>
          <p:cNvPr id="3" name="Видео 5 жетон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1772816"/>
            <a:ext cx="6582938" cy="362061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59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8CF0C02C-B71E-4801-B9BA-BB6FC880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61" y="382650"/>
            <a:ext cx="7776864" cy="908255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</a:rPr>
              <a:t>Использование стратегий с доказанной эффективностью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3E25DB8-C4AE-4F8A-B386-F47F4A8E1224}"/>
              </a:ext>
            </a:extLst>
          </p:cNvPr>
          <p:cNvSpPr txBox="1"/>
          <p:nvPr/>
        </p:nvSpPr>
        <p:spPr>
          <a:xfrm>
            <a:off x="483733" y="1394591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 smtClean="0"/>
              <a:t>Сенсорные </a:t>
            </a:r>
            <a:r>
              <a:rPr lang="ru-RU" sz="2000" b="1" dirty="0"/>
              <a:t>ощущения</a:t>
            </a:r>
          </a:p>
          <a:p>
            <a:pPr lvl="0"/>
            <a:endParaRPr lang="ru-RU" b="1" dirty="0"/>
          </a:p>
          <a:p>
            <a:pPr algn="ctr"/>
            <a:endParaRPr lang="ru-RU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A4A98DE-1489-4879-B3E0-A84E4038BF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365104"/>
            <a:ext cx="2760202" cy="15566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5936" y="3782655"/>
            <a:ext cx="2268030" cy="17010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4345" y="2143968"/>
            <a:ext cx="2337091" cy="17528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3858" y="1415755"/>
            <a:ext cx="2328075" cy="17460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76848"/>
            <a:ext cx="2063960" cy="2751946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71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8CF0C02C-B71E-4801-B9BA-BB6FC880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61" y="382650"/>
            <a:ext cx="7776864" cy="908255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</a:rPr>
              <a:t>Использование стратегий с доказанной эффективностью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3E25DB8-C4AE-4F8A-B386-F47F4A8E1224}"/>
              </a:ext>
            </a:extLst>
          </p:cNvPr>
          <p:cNvSpPr txBox="1"/>
          <p:nvPr/>
        </p:nvSpPr>
        <p:spPr>
          <a:xfrm>
            <a:off x="483733" y="1394591"/>
            <a:ext cx="777686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 smtClean="0"/>
              <a:t>Нежелательное поведение (НП)</a:t>
            </a:r>
          </a:p>
          <a:p>
            <a:pPr lvl="0"/>
            <a:r>
              <a:rPr lang="ru-RU" sz="1400" dirty="0" smtClean="0"/>
              <a:t>Непонимание происходящего (тревожность)</a:t>
            </a:r>
          </a:p>
          <a:p>
            <a:pPr lvl="0"/>
            <a:r>
              <a:rPr lang="ru-RU" sz="1400" dirty="0" err="1" smtClean="0"/>
              <a:t>Несформированность</a:t>
            </a:r>
            <a:r>
              <a:rPr lang="ru-RU" sz="1400" dirty="0" smtClean="0"/>
              <a:t> коммуникативных </a:t>
            </a:r>
          </a:p>
          <a:p>
            <a:pPr lvl="0"/>
            <a:r>
              <a:rPr lang="ru-RU" sz="1400" dirty="0"/>
              <a:t>н</a:t>
            </a:r>
            <a:r>
              <a:rPr lang="ru-RU" sz="1400" dirty="0" smtClean="0"/>
              <a:t>авыков</a:t>
            </a:r>
          </a:p>
          <a:p>
            <a:pPr lvl="0"/>
            <a:r>
              <a:rPr lang="ru-RU" sz="1400" dirty="0" smtClean="0"/>
              <a:t>Особые сенсорные ощущения</a:t>
            </a:r>
            <a:endParaRPr lang="ru-RU" sz="2000" u="sng" dirty="0"/>
          </a:p>
          <a:p>
            <a:pPr marL="457200" lvl="0" indent="-457200">
              <a:buAutoNum type="arabicPeriod"/>
            </a:pPr>
            <a:r>
              <a:rPr lang="ru-RU" sz="1600" b="1" u="sng" dirty="0" smtClean="0"/>
              <a:t>Выяснить функцию НП:</a:t>
            </a:r>
          </a:p>
          <a:p>
            <a:pPr marL="342900" lvl="0" indent="-342900">
              <a:buFontTx/>
              <a:buChar char="-"/>
            </a:pPr>
            <a:r>
              <a:rPr lang="ru-RU" sz="1600" dirty="0" smtClean="0"/>
              <a:t>Избегает неприятного</a:t>
            </a:r>
          </a:p>
          <a:p>
            <a:pPr marL="342900" lvl="0" indent="-342900">
              <a:buFontTx/>
              <a:buChar char="-"/>
            </a:pPr>
            <a:r>
              <a:rPr lang="ru-RU" sz="1600" dirty="0" smtClean="0"/>
              <a:t>Хочет получить желаемое</a:t>
            </a:r>
          </a:p>
          <a:p>
            <a:pPr marL="342900" lvl="0" indent="-342900">
              <a:buFontTx/>
              <a:buChar char="-"/>
            </a:pPr>
            <a:r>
              <a:rPr lang="ru-RU" sz="1600" dirty="0" smtClean="0"/>
              <a:t>Ощущает особые </a:t>
            </a:r>
          </a:p>
          <a:p>
            <a:pPr lvl="0"/>
            <a:r>
              <a:rPr lang="ru-RU" sz="1600" dirty="0" smtClean="0"/>
              <a:t>сенсорные ощущения</a:t>
            </a:r>
          </a:p>
          <a:p>
            <a:pPr lvl="0"/>
            <a:r>
              <a:rPr lang="ru-RU" sz="1600" b="1" dirty="0" smtClean="0"/>
              <a:t>2</a:t>
            </a:r>
            <a:r>
              <a:rPr lang="ru-RU" sz="1600" dirty="0" smtClean="0"/>
              <a:t>. </a:t>
            </a:r>
            <a:r>
              <a:rPr lang="ru-RU" sz="1600" b="1" u="sng" dirty="0" smtClean="0"/>
              <a:t>Собрать данные по НП:</a:t>
            </a:r>
          </a:p>
          <a:p>
            <a:pPr marL="285750" lvl="0" indent="-285750">
              <a:buFontTx/>
              <a:buChar char="-"/>
            </a:pPr>
            <a:r>
              <a:rPr lang="ru-RU" sz="1600" dirty="0" smtClean="0"/>
              <a:t>До НП</a:t>
            </a:r>
          </a:p>
          <a:p>
            <a:pPr marL="285750" lvl="0" indent="-285750">
              <a:buFontTx/>
              <a:buChar char="-"/>
            </a:pPr>
            <a:r>
              <a:rPr lang="ru-RU" sz="1600" dirty="0" smtClean="0"/>
              <a:t>Во время НП</a:t>
            </a:r>
          </a:p>
          <a:p>
            <a:pPr marL="285750" lvl="0" indent="-285750">
              <a:buFontTx/>
              <a:buChar char="-"/>
            </a:pPr>
            <a:r>
              <a:rPr lang="ru-RU" sz="1600" dirty="0" smtClean="0"/>
              <a:t>После НП</a:t>
            </a:r>
          </a:p>
          <a:p>
            <a:pPr lvl="0"/>
            <a:r>
              <a:rPr lang="ru-RU" sz="1600" b="1" dirty="0" smtClean="0"/>
              <a:t>3</a:t>
            </a:r>
            <a:r>
              <a:rPr lang="ru-RU" sz="1600" dirty="0" smtClean="0"/>
              <a:t>. </a:t>
            </a:r>
            <a:r>
              <a:rPr lang="ru-RU" sz="1600" b="1" u="sng" dirty="0" smtClean="0"/>
              <a:t>Построить общую стратегию </a:t>
            </a:r>
          </a:p>
          <a:p>
            <a:pPr lvl="0"/>
            <a:r>
              <a:rPr lang="ru-RU" sz="1600" b="1" u="sng" dirty="0" smtClean="0"/>
              <a:t>работы для всех участников образовательного процесса</a:t>
            </a:r>
          </a:p>
          <a:p>
            <a:pPr lvl="0"/>
            <a:r>
              <a:rPr lang="ru-RU" sz="1600" dirty="0" smtClean="0"/>
              <a:t>(всех педагогов и родителей)</a:t>
            </a:r>
            <a:endParaRPr lang="ru-RU" sz="1600" b="1" dirty="0"/>
          </a:p>
          <a:p>
            <a:pPr lvl="0"/>
            <a:endParaRPr lang="ru-RU" b="1" dirty="0"/>
          </a:p>
          <a:p>
            <a:pPr algn="ctr"/>
            <a:endParaRPr lang="ru-RU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844825"/>
            <a:ext cx="2628379" cy="350450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14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8CF0C02C-B71E-4801-B9BA-BB6FC880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48680"/>
            <a:ext cx="7776864" cy="9082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</a:rPr>
              <a:t>Организация психолого-педагогической 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</a:rPr>
              <a:t>диагностики </a:t>
            </a:r>
            <a:r>
              <a:rPr lang="ru-RU" sz="2400" dirty="0">
                <a:solidFill>
                  <a:schemeClr val="tx1"/>
                </a:solidFill>
                <a:effectLst/>
              </a:rPr>
              <a:t>детей с 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>РАС</a:t>
            </a:r>
            <a:endParaRPr lang="ru-RU" sz="2400" dirty="0">
              <a:solidFill>
                <a:schemeClr val="tx1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628800"/>
            <a:ext cx="3130802" cy="34815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18" y="2348880"/>
            <a:ext cx="4456453" cy="3145731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78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8CF0C02C-B71E-4801-B9BA-BB6FC880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48680"/>
            <a:ext cx="7776864" cy="9082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</a:rPr>
              <a:t>Организация психолого-педагогической 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</a:rPr>
              <a:t>диагностики </a:t>
            </a:r>
            <a:r>
              <a:rPr lang="ru-RU" sz="2400" dirty="0">
                <a:solidFill>
                  <a:schemeClr val="tx1"/>
                </a:solidFill>
                <a:effectLst/>
              </a:rPr>
              <a:t>детей с 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>РАС</a:t>
            </a:r>
            <a:endParaRPr lang="ru-RU" sz="2400" dirty="0">
              <a:solidFill>
                <a:schemeClr val="tx1"/>
              </a:solidFill>
              <a:effectLst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4098" name="Picture 2" descr="C:\Users\MicroStar\Downloads\1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8" t="27968" r="38147" b="22811"/>
          <a:stretch/>
        </p:blipFill>
        <p:spPr bwMode="auto">
          <a:xfrm>
            <a:off x="1303640" y="1484784"/>
            <a:ext cx="6347544" cy="432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1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8CF0C02C-B71E-4801-B9BA-BB6FC880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48680"/>
            <a:ext cx="7776864" cy="9082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</a:rPr>
              <a:t>Организация психолого-педагогической 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</a:rPr>
              <a:t>диагностики </a:t>
            </a:r>
            <a:r>
              <a:rPr lang="ru-RU" sz="2400" dirty="0">
                <a:solidFill>
                  <a:schemeClr val="tx1"/>
                </a:solidFill>
                <a:effectLst/>
              </a:rPr>
              <a:t>детей с 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>РАС</a:t>
            </a:r>
            <a:endParaRPr lang="ru-RU" sz="240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165" y="5877272"/>
            <a:ext cx="8149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Видео 1</a:t>
            </a:r>
            <a:r>
              <a:rPr lang="ru-RU" dirty="0" smtClean="0"/>
              <a:t> </a:t>
            </a:r>
            <a:r>
              <a:rPr lang="en-US" dirty="0" smtClean="0"/>
              <a:t>D5 </a:t>
            </a:r>
            <a:r>
              <a:rPr lang="en-US" dirty="0" smtClean="0"/>
              <a:t>D9 D10 </a:t>
            </a:r>
            <a:r>
              <a:rPr lang="ru-RU" dirty="0" smtClean="0"/>
              <a:t>имитация</a:t>
            </a:r>
            <a:r>
              <a:rPr lang="en-US" dirty="0" smtClean="0"/>
              <a:t> </a:t>
            </a:r>
            <a:r>
              <a:rPr lang="ru-RU" dirty="0" smtClean="0"/>
              <a:t>движений рта, языка, рук, головы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43773" t="36203" r="22394" b="31585"/>
          <a:stretch/>
        </p:blipFill>
        <p:spPr bwMode="auto">
          <a:xfrm>
            <a:off x="2051720" y="2060848"/>
            <a:ext cx="4824536" cy="27704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6604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8CF0C02C-B71E-4801-B9BA-BB6FC880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48680"/>
            <a:ext cx="7776864" cy="9082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</a:rPr>
              <a:t>Организация психолого-педагогической 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</a:rPr>
              <a:t>диагностики </a:t>
            </a:r>
            <a:r>
              <a:rPr lang="ru-RU" sz="2400" dirty="0">
                <a:solidFill>
                  <a:schemeClr val="tx1"/>
                </a:solidFill>
                <a:effectLst/>
              </a:rPr>
              <a:t>детей с 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>РАС</a:t>
            </a:r>
            <a:endParaRPr lang="ru-RU" sz="240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672" y="5883840"/>
            <a:ext cx="5572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Видео 2 </a:t>
            </a:r>
            <a:r>
              <a:rPr lang="en-US" dirty="0" smtClean="0"/>
              <a:t>C50</a:t>
            </a:r>
            <a:r>
              <a:rPr lang="ru-RU" dirty="0" smtClean="0"/>
              <a:t> </a:t>
            </a:r>
            <a:r>
              <a:rPr lang="ru-RU" dirty="0" smtClean="0"/>
              <a:t>двухкомпонентная инструкция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43453" t="35918" r="23356" b="31300"/>
          <a:stretch/>
        </p:blipFill>
        <p:spPr bwMode="auto">
          <a:xfrm>
            <a:off x="2051720" y="2132856"/>
            <a:ext cx="4730253" cy="288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3951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764704"/>
            <a:ext cx="7772400" cy="3672408"/>
          </a:xfrm>
        </p:spPr>
        <p:txBody>
          <a:bodyPr>
            <a:noAutofit/>
          </a:bodyPr>
          <a:lstStyle/>
          <a:p>
            <a:pPr algn="ctr"/>
            <a:r>
              <a:rPr lang="ru-RU" sz="2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2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sz="2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99006" y="1113715"/>
            <a:ext cx="8024441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sz="2000" b="1" dirty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/>
              <a:t>Партнеры проекта: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/>
              <a:t>Региональный Ресурсный Центр по организации сопровождения детей с расстройствами аутистического спектра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/>
              <a:t>на территории Свердловской области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b="1" dirty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/>
              <a:t>Ассоциация  граждан и организаций для помощи людям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/>
              <a:t>с особенностями в развитии и ментальным инвалидам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/>
              <a:t>в городе Екатеринбурге и Свердловской области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/>
              <a:t>«Особые люди»</a:t>
            </a:r>
            <a:endParaRPr lang="ru-RU" sz="1600" b="1" dirty="0" smtClean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 b="1" dirty="0"/>
          </a:p>
          <a:p>
            <a:pPr algn="ctr"/>
            <a:endParaRPr lang="ru-RU" sz="2200" b="1" dirty="0" smtClean="0"/>
          </a:p>
          <a:p>
            <a:pPr algn="ctr"/>
            <a:r>
              <a:rPr lang="ru-RU" sz="1400" b="1" dirty="0" smtClean="0"/>
              <a:t>                            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88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5"/>
    </mc:Choice>
    <mc:Fallback xmlns="">
      <p:transition spd="slow" advTm="1003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8CF0C02C-B71E-4801-B9BA-BB6FC880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48680"/>
            <a:ext cx="7776864" cy="9082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</a:rPr>
              <a:t>Организация психолого-педагогической 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</a:rPr>
              <a:t>диагностики </a:t>
            </a:r>
            <a:r>
              <a:rPr lang="ru-RU" sz="2400" dirty="0">
                <a:solidFill>
                  <a:schemeClr val="tx1"/>
                </a:solidFill>
                <a:effectLst/>
              </a:rPr>
              <a:t>детей с 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>РАС</a:t>
            </a:r>
            <a:endParaRPr lang="ru-RU" sz="240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8125" y="5949280"/>
            <a:ext cx="556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Видео 3 </a:t>
            </a:r>
            <a:r>
              <a:rPr lang="en-US" dirty="0" smtClean="0"/>
              <a:t>G17</a:t>
            </a:r>
            <a:r>
              <a:rPr lang="ru-RU" dirty="0" smtClean="0"/>
              <a:t> </a:t>
            </a:r>
            <a:r>
              <a:rPr lang="ru-RU" dirty="0" smtClean="0"/>
              <a:t>назвать 5 предметов к классу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43934" t="37343" r="22073" b="30729"/>
          <a:stretch/>
        </p:blipFill>
        <p:spPr bwMode="auto">
          <a:xfrm>
            <a:off x="2195736" y="2348880"/>
            <a:ext cx="4712641" cy="2736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121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8CF0C02C-B71E-4801-B9BA-BB6FC880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48680"/>
            <a:ext cx="7776864" cy="9082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</a:rPr>
              <a:t>Организация психолого-педагогической 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</a:rPr>
              <a:t>диагностики </a:t>
            </a:r>
            <a:r>
              <a:rPr lang="ru-RU" sz="2400" dirty="0">
                <a:solidFill>
                  <a:schemeClr val="tx1"/>
                </a:solidFill>
                <a:effectLst/>
              </a:rPr>
              <a:t>детей с 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>РАС</a:t>
            </a:r>
            <a:endParaRPr lang="ru-RU" sz="2400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41803"/>
            <a:ext cx="3718287" cy="262467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3074" name="Picture 2" descr="C:\Users\MicroStar\Downloads\11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5" t="10327" r="24366" b="13763"/>
          <a:stretch/>
        </p:blipFill>
        <p:spPr bwMode="auto">
          <a:xfrm rot="5400000">
            <a:off x="5054444" y="1431695"/>
            <a:ext cx="2666989" cy="377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25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8CF0C02C-B71E-4801-B9BA-BB6FC880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48680"/>
            <a:ext cx="7776864" cy="9082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</a:rPr>
              <a:t>Организация психолого-педагогической 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</a:rPr>
              <a:t>диагностики </a:t>
            </a:r>
            <a:r>
              <a:rPr lang="ru-RU" sz="2400" dirty="0">
                <a:solidFill>
                  <a:schemeClr val="tx1"/>
                </a:solidFill>
                <a:effectLst/>
              </a:rPr>
              <a:t>детей с 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>РАС</a:t>
            </a:r>
            <a:endParaRPr lang="ru-RU" sz="2400" dirty="0">
              <a:solidFill>
                <a:schemeClr val="tx1"/>
              </a:solidFill>
              <a:effectLst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8" b="11044"/>
          <a:stretch/>
        </p:blipFill>
        <p:spPr bwMode="auto">
          <a:xfrm>
            <a:off x="755576" y="1889616"/>
            <a:ext cx="7726457" cy="361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72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8CF0C02C-B71E-4801-B9BA-BB6FC880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48680"/>
            <a:ext cx="7776864" cy="90825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</a:rPr>
              <a:t>Организация психолого-педагогической 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</a:rPr>
              <a:t>диагностики </a:t>
            </a:r>
            <a:r>
              <a:rPr lang="ru-RU" sz="2400" dirty="0">
                <a:solidFill>
                  <a:schemeClr val="tx1"/>
                </a:solidFill>
                <a:effectLst/>
              </a:rPr>
              <a:t>детей с 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>РАС</a:t>
            </a:r>
            <a:endParaRPr lang="ru-RU" sz="2400" dirty="0">
              <a:solidFill>
                <a:schemeClr val="tx1"/>
              </a:solidFill>
              <a:effectLst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4" r="1380" b="4391"/>
          <a:stretch/>
        </p:blipFill>
        <p:spPr bwMode="auto">
          <a:xfrm>
            <a:off x="1115616" y="1916832"/>
            <a:ext cx="6854043" cy="353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87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8CF0C02C-B71E-4801-B9BA-BB6FC880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61" y="382650"/>
            <a:ext cx="7776864" cy="908255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effectLst/>
              </a:rPr>
              <a:t>Результаты проекта за период </a:t>
            </a:r>
            <a:br>
              <a:rPr lang="ru-RU" sz="2400" dirty="0" smtClean="0">
                <a:solidFill>
                  <a:schemeClr val="tx1"/>
                </a:solidFill>
                <a:effectLst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</a:rPr>
              <a:t>с 01.09.2019 по май 2021 г. </a:t>
            </a:r>
            <a:endParaRPr lang="ru-RU" sz="240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3E25DB8-C4AE-4F8A-B386-F47F4A8E1224}"/>
              </a:ext>
            </a:extLst>
          </p:cNvPr>
          <p:cNvSpPr txBox="1"/>
          <p:nvPr/>
        </p:nvSpPr>
        <p:spPr>
          <a:xfrm>
            <a:off x="521161" y="1290905"/>
            <a:ext cx="77768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ru-RU" b="1" dirty="0"/>
          </a:p>
          <a:p>
            <a:pPr lvl="0"/>
            <a:r>
              <a:rPr lang="ru-RU" b="1" dirty="0" smtClean="0"/>
              <a:t>Все дети с РАС  постепенно включены в среду сверстников в соответствии со своим режимом включения</a:t>
            </a:r>
          </a:p>
          <a:p>
            <a:pPr lvl="0"/>
            <a:r>
              <a:rPr lang="ru-RU" b="1" dirty="0" smtClean="0"/>
              <a:t> </a:t>
            </a:r>
          </a:p>
          <a:p>
            <a:pPr lvl="0"/>
            <a:r>
              <a:rPr lang="ru-RU" b="1" dirty="0" smtClean="0"/>
              <a:t>Уровень коммуникации всех детей с ООП значительно вырос</a:t>
            </a:r>
          </a:p>
        </p:txBody>
      </p:sp>
      <p:pic>
        <p:nvPicPr>
          <p:cNvPr id="12" name="Рисунок 11" descr="IMG-2020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3671545"/>
            <a:ext cx="1512168" cy="20162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" r="187"/>
          <a:stretch/>
        </p:blipFill>
        <p:spPr>
          <a:xfrm>
            <a:off x="5658366" y="3697480"/>
            <a:ext cx="2673474" cy="18677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00"/>
          <a:stretch/>
        </p:blipFill>
        <p:spPr>
          <a:xfrm>
            <a:off x="2999993" y="4180995"/>
            <a:ext cx="2819200" cy="1484784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0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476672"/>
            <a:ext cx="7992888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/>
              <a:t>Цель проекта</a:t>
            </a:r>
            <a:r>
              <a:rPr lang="ru-RU" dirty="0" smtClean="0"/>
              <a:t>: </a:t>
            </a:r>
            <a:r>
              <a:rPr lang="ru-RU" dirty="0"/>
              <a:t>создание условий для успешного развития детей с </a:t>
            </a:r>
            <a:r>
              <a:rPr lang="ru-RU" dirty="0" smtClean="0"/>
              <a:t>ООП </a:t>
            </a:r>
            <a:r>
              <a:rPr lang="ru-RU" dirty="0"/>
              <a:t>в процессе использования стратегий визуальной поддержки и технологии Ресурсная </a:t>
            </a:r>
            <a:r>
              <a:rPr lang="ru-RU" dirty="0" smtClean="0"/>
              <a:t>комната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b="1" dirty="0"/>
              <a:t>Задачи </a:t>
            </a:r>
            <a:r>
              <a:rPr lang="ru-RU" b="1" dirty="0" smtClean="0"/>
              <a:t>проекта:</a:t>
            </a:r>
            <a:endParaRPr lang="ru-RU" b="1" dirty="0"/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ru-RU" dirty="0" smtClean="0"/>
              <a:t>Повысить </a:t>
            </a:r>
            <a:r>
              <a:rPr lang="ru-RU" dirty="0"/>
              <a:t>компетентность педагогов </a:t>
            </a:r>
            <a:r>
              <a:rPr lang="ru-RU" dirty="0" smtClean="0"/>
              <a:t>и родителей в </a:t>
            </a:r>
            <a:r>
              <a:rPr lang="ru-RU" dirty="0"/>
              <a:t>вопросах </a:t>
            </a:r>
            <a:r>
              <a:rPr lang="ru-RU" dirty="0" smtClean="0"/>
              <a:t>инклюзии</a:t>
            </a: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ru-RU" dirty="0" smtClean="0"/>
              <a:t>Создать </a:t>
            </a:r>
            <a:r>
              <a:rPr lang="ru-RU" dirty="0"/>
              <a:t>единую психологически комфортную образовательную среду для детей, имеющих разные стартовые </a:t>
            </a:r>
            <a:r>
              <a:rPr lang="ru-RU" dirty="0" smtClean="0"/>
              <a:t>возможности</a:t>
            </a: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ru-RU" dirty="0" smtClean="0"/>
              <a:t>Осуществлять образовательный процесс, в котором дети с ООП максимально разделяют опыт со сверстниками, получая индивидуальную поддержку, соответствующую потребностям </a:t>
            </a:r>
          </a:p>
          <a:p>
            <a:pPr lvl="0">
              <a:lnSpc>
                <a:spcPct val="150000"/>
              </a:lnSpc>
            </a:pPr>
            <a:r>
              <a:rPr lang="ru-RU" dirty="0" smtClean="0"/>
              <a:t>    и </a:t>
            </a:r>
            <a:r>
              <a:rPr lang="ru-RU" dirty="0"/>
              <a:t>достигаемым </a:t>
            </a:r>
            <a:r>
              <a:rPr lang="ru-RU" dirty="0" smtClean="0"/>
              <a:t>результатам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3284984"/>
            <a:ext cx="3294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«Открытые </a:t>
            </a:r>
            <a:r>
              <a:rPr lang="ru-RU" b="1" dirty="0"/>
              <a:t>знания для всех (родители)»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16016" y="3501008"/>
            <a:ext cx="4073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«Основы ПАП для родителей»</a:t>
            </a:r>
          </a:p>
        </p:txBody>
      </p:sp>
      <p:pic>
        <p:nvPicPr>
          <p:cNvPr id="8" name="Рисунок 7" descr="Screensh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772816"/>
            <a:ext cx="2664296" cy="1498667"/>
          </a:xfrm>
          <a:prstGeom prst="rect">
            <a:avLst/>
          </a:prstGeom>
        </p:spPr>
      </p:pic>
      <p:pic>
        <p:nvPicPr>
          <p:cNvPr id="9" name="Рисунок 8" descr="20190425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700808"/>
            <a:ext cx="3024336" cy="1701189"/>
          </a:xfrm>
          <a:prstGeom prst="rect">
            <a:avLst/>
          </a:prstGeom>
        </p:spPr>
      </p:pic>
      <p:pic>
        <p:nvPicPr>
          <p:cNvPr id="10" name="Рисунок 9" descr="Screensh_0.t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3933056"/>
            <a:ext cx="2856720" cy="15901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95736" y="5589240"/>
            <a:ext cx="6050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Консультации специалистов для родителей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8CF0C02C-B71E-4801-B9BA-BB6FC880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61" y="382650"/>
            <a:ext cx="7776864" cy="908255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effectLst/>
              </a:rPr>
              <a:t>Обучение для педагогов, родителей </a:t>
            </a:r>
            <a:br>
              <a:rPr lang="ru-RU" sz="2400" dirty="0" smtClean="0">
                <a:solidFill>
                  <a:schemeClr val="tx1"/>
                </a:solidFill>
                <a:effectLst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</a:rPr>
              <a:t>и детей детского сада</a:t>
            </a:r>
            <a:endParaRPr lang="ru-RU" sz="2400" dirty="0">
              <a:solidFill>
                <a:schemeClr val="tx1"/>
              </a:solidFill>
              <a:effectLst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84"/>
    </mc:Choice>
    <mc:Fallback xmlns="">
      <p:transition spd="slow" advTm="1128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creensh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924944"/>
            <a:ext cx="2854449" cy="2055821"/>
          </a:xfrm>
          <a:prstGeom prst="rect">
            <a:avLst/>
          </a:prstGeom>
        </p:spPr>
      </p:pic>
      <p:pic>
        <p:nvPicPr>
          <p:cNvPr id="4" name="Рисунок 3" descr="20190218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1628800"/>
            <a:ext cx="3081221" cy="1934790"/>
          </a:xfrm>
          <a:prstGeom prst="rect">
            <a:avLst/>
          </a:prstGeom>
        </p:spPr>
      </p:pic>
      <p:pic>
        <p:nvPicPr>
          <p:cNvPr id="5" name="Рисунок 4" descr="20190218_0.t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1772816"/>
            <a:ext cx="1656184" cy="2944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5013176"/>
            <a:ext cx="2854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«Открытые  </a:t>
            </a:r>
            <a:r>
              <a:rPr lang="ru-RU" b="1" dirty="0"/>
              <a:t>знания для всех»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79912" y="4941168"/>
            <a:ext cx="501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«Уроки </a:t>
            </a:r>
            <a:r>
              <a:rPr lang="ru-RU" b="1" dirty="0" smtClean="0"/>
              <a:t>доброты»</a:t>
            </a:r>
            <a:endParaRPr lang="ru-RU" b="1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8CF0C02C-B71E-4801-B9BA-BB6FC880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61" y="382650"/>
            <a:ext cx="7776864" cy="9082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effectLst/>
              </a:rPr>
              <a:t>Проведение семинаров, занятий для педагогов, родителей и детей детского сада</a:t>
            </a:r>
            <a:endParaRPr lang="ru-RU" sz="2400" dirty="0">
              <a:solidFill>
                <a:schemeClr val="tx1"/>
              </a:solidFill>
              <a:effectLst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71"/>
    </mc:Choice>
    <mc:Fallback xmlns="">
      <p:transition spd="slow" advTm="1097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776864" cy="2232248"/>
          </a:xfrm>
        </p:spPr>
        <p:txBody>
          <a:bodyPr>
            <a:normAutofit/>
          </a:bodyPr>
          <a:lstStyle/>
          <a:p>
            <a:r>
              <a:rPr lang="ru-RU" sz="22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200" dirty="0" smtClean="0">
                <a:solidFill>
                  <a:schemeClr val="tx1"/>
                </a:solidFill>
                <a:effectLst/>
              </a:rPr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467544" y="785029"/>
            <a:ext cx="83884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/>
              <a:t>Ресурсная комната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7" name="Рисунок 6" descr="2019100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109" y="1556792"/>
            <a:ext cx="6026184" cy="3398488"/>
          </a:xfrm>
          <a:prstGeom prst="rect">
            <a:avLst/>
          </a:prstGeom>
        </p:spPr>
      </p:pic>
      <p:pic>
        <p:nvPicPr>
          <p:cNvPr id="5" name="Рисунок 4" descr="2cf28a0e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697" y="2348880"/>
            <a:ext cx="3341759" cy="379042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6"/>
    </mc:Choice>
    <mc:Fallback xmlns="">
      <p:transition spd="slow" advTm="1159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776864" cy="2232248"/>
          </a:xfrm>
        </p:spPr>
        <p:txBody>
          <a:bodyPr>
            <a:normAutofit/>
          </a:bodyPr>
          <a:lstStyle/>
          <a:p>
            <a:r>
              <a:rPr lang="ru-RU" sz="22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200" dirty="0" smtClean="0">
                <a:solidFill>
                  <a:schemeClr val="tx1"/>
                </a:solidFill>
                <a:effectLst/>
              </a:rPr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611560" y="484835"/>
            <a:ext cx="83884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/>
              <a:t>Технология «Ресурсная комната»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332604586"/>
              </p:ext>
            </p:extLst>
          </p:nvPr>
        </p:nvGraphicFramePr>
        <p:xfrm>
          <a:off x="971600" y="1124744"/>
          <a:ext cx="720080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75856" y="2546379"/>
            <a:ext cx="2693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/>
              <a:t>Его формирование </a:t>
            </a:r>
          </a:p>
          <a:p>
            <a:pPr algn="ctr"/>
            <a:r>
              <a:rPr lang="ru-RU" sz="1600" b="1" dirty="0" smtClean="0"/>
              <a:t>в Ресурсной комнате</a:t>
            </a:r>
            <a:endParaRPr lang="ru-RU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355680" y="1395354"/>
            <a:ext cx="2288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Его обобщение </a:t>
            </a:r>
          </a:p>
          <a:p>
            <a:pPr algn="ctr"/>
            <a:r>
              <a:rPr lang="ru-RU" sz="1600" b="1" dirty="0" smtClean="0"/>
              <a:t>в другой среде</a:t>
            </a:r>
            <a:endParaRPr lang="ru-RU" sz="1600" b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02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6"/>
    </mc:Choice>
    <mc:Fallback xmlns="">
      <p:transition spd="slow" advTm="1159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183880" cy="720080"/>
          </a:xfrm>
        </p:spPr>
        <p:txBody>
          <a:bodyPr>
            <a:noAutofit/>
          </a:bodyPr>
          <a:lstStyle/>
          <a:p>
            <a:pPr algn="ctr"/>
            <a:r>
              <a:rPr lang="ru-RU" sz="24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Тьютор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каждого ребёнка с ООП (РАС)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9" r="20689"/>
          <a:stretch/>
        </p:blipFill>
        <p:spPr>
          <a:xfrm>
            <a:off x="755576" y="3861048"/>
            <a:ext cx="2004468" cy="18384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67" y="1628800"/>
            <a:ext cx="2195736" cy="16468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372" y="2690918"/>
            <a:ext cx="2160240" cy="16201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850" r="-4600"/>
          <a:stretch/>
        </p:blipFill>
        <p:spPr>
          <a:xfrm>
            <a:off x="6377181" y="1584089"/>
            <a:ext cx="1800200" cy="17015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45"/>
          <a:stretch/>
        </p:blipFill>
        <p:spPr>
          <a:xfrm>
            <a:off x="6377181" y="3674710"/>
            <a:ext cx="1923678" cy="202255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9188C4E-4FDD-4489-BF98-BC7609B82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0588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15AC2EF-23F6-4C7C-8110-1E43C40CB019}"/>
              </a:ext>
            </a:extLst>
          </p:cNvPr>
          <p:cNvSpPr txBox="1"/>
          <p:nvPr/>
        </p:nvSpPr>
        <p:spPr>
          <a:xfrm>
            <a:off x="618688" y="1425353"/>
            <a:ext cx="70854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/>
              <a:t>- Визуальное </a:t>
            </a:r>
            <a:r>
              <a:rPr lang="ru-RU" b="1" dirty="0"/>
              <a:t>р</a:t>
            </a:r>
            <a:r>
              <a:rPr lang="ru-RU" b="1" dirty="0" smtClean="0"/>
              <a:t>асписание</a:t>
            </a:r>
          </a:p>
          <a:p>
            <a:pPr lvl="0"/>
            <a:endParaRPr lang="ru-RU" b="1" dirty="0" smtClean="0"/>
          </a:p>
          <a:p>
            <a:pPr marL="285750" lvl="0" indent="-285750">
              <a:buFontTx/>
              <a:buChar char="-"/>
            </a:pPr>
            <a:r>
              <a:rPr lang="ru-RU" b="1" dirty="0" smtClean="0"/>
              <a:t>Визуально </a:t>
            </a:r>
            <a:r>
              <a:rPr lang="ru-RU" b="1" dirty="0"/>
              <a:t>представленные части занятия, задания, процесса (умывание, одевание</a:t>
            </a:r>
            <a:r>
              <a:rPr lang="ru-RU" b="1" dirty="0" smtClean="0"/>
              <a:t>)</a:t>
            </a:r>
          </a:p>
          <a:p>
            <a:pPr lvl="0"/>
            <a:endParaRPr lang="ru-RU" b="1" dirty="0"/>
          </a:p>
          <a:p>
            <a:pPr marL="285750" indent="-285750">
              <a:buFontTx/>
              <a:buChar char="-"/>
            </a:pPr>
            <a:r>
              <a:rPr lang="ru-RU" b="1" dirty="0" smtClean="0"/>
              <a:t>Визуальный Таймер</a:t>
            </a:r>
          </a:p>
          <a:p>
            <a:endParaRPr lang="ru-RU" b="1" dirty="0" smtClean="0"/>
          </a:p>
          <a:p>
            <a:pPr marL="285750" indent="-285750">
              <a:buFontTx/>
              <a:buChar char="-"/>
            </a:pPr>
            <a:r>
              <a:rPr lang="ru-RU" b="1" dirty="0" smtClean="0"/>
              <a:t>Схемы </a:t>
            </a:r>
            <a:r>
              <a:rPr lang="ru-RU" b="1" dirty="0"/>
              <a:t>с положительными и негативными последствиями, фото до и </a:t>
            </a:r>
            <a:r>
              <a:rPr lang="ru-RU" b="1" dirty="0" smtClean="0"/>
              <a:t>после</a:t>
            </a:r>
          </a:p>
          <a:p>
            <a:endParaRPr lang="ru-RU" b="1" dirty="0" smtClean="0"/>
          </a:p>
          <a:p>
            <a:pPr marL="285750" indent="-285750">
              <a:buFontTx/>
              <a:buChar char="-"/>
            </a:pPr>
            <a:r>
              <a:rPr lang="ru-RU" b="1" dirty="0" smtClean="0"/>
              <a:t>Структурированная </a:t>
            </a:r>
            <a:r>
              <a:rPr lang="ru-RU" b="1" dirty="0"/>
              <a:t>среда </a:t>
            </a:r>
            <a:r>
              <a:rPr lang="ru-RU" dirty="0"/>
              <a:t>(карточки/фото на предметах, шкафах, </a:t>
            </a:r>
            <a:r>
              <a:rPr lang="ru-RU" dirty="0" smtClean="0"/>
              <a:t>дверях)</a:t>
            </a:r>
          </a:p>
          <a:p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b="1" dirty="0"/>
              <a:t>Функциональная коммуникация (карточки)</a:t>
            </a:r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b="1" dirty="0" smtClean="0"/>
          </a:p>
          <a:p>
            <a:pPr marL="285750" indent="-285750">
              <a:buFontTx/>
              <a:buChar char="-"/>
            </a:pPr>
            <a:endParaRPr lang="ru-RU" b="1" dirty="0"/>
          </a:p>
          <a:p>
            <a:pPr lvl="0"/>
            <a:endParaRPr lang="ru-RU" b="1" dirty="0" smtClean="0"/>
          </a:p>
          <a:p>
            <a:pPr algn="ctr"/>
            <a:endParaRPr lang="ru-RU" b="1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EB6EA39B-AF3F-4F23-AFCB-612DC4A24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61" y="382650"/>
            <a:ext cx="7776864" cy="908255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</a:rPr>
              <a:t>Использование 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>стратегий визуальной поддержки детей с ООП</a:t>
            </a:r>
            <a:endParaRPr lang="ru-RU" sz="2400" dirty="0">
              <a:solidFill>
                <a:schemeClr val="tx1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8000" b="8000"/>
          <a:stretch/>
        </p:blipFill>
        <p:spPr>
          <a:xfrm>
            <a:off x="7026604" y="1111165"/>
            <a:ext cx="1354475" cy="24194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E75F0ED-4B8C-412C-A61B-021A73A0A7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8" r="8977" b="14573"/>
          <a:stretch/>
        </p:blipFill>
        <p:spPr>
          <a:xfrm>
            <a:off x="6948264" y="3530623"/>
            <a:ext cx="1702313" cy="1036098"/>
          </a:xfrm>
          <a:prstGeom prst="rect">
            <a:avLst/>
          </a:prstGeom>
        </p:spPr>
      </p:pic>
      <p:pic>
        <p:nvPicPr>
          <p:cNvPr id="10" name="Рисунок 9" descr="54124475_0.t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32325" y="4650937"/>
            <a:ext cx="1162472" cy="116247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17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3140</TotalTime>
  <Words>525</Words>
  <Application>Microsoft Office PowerPoint</Application>
  <PresentationFormat>Экран (4:3)</PresentationFormat>
  <Paragraphs>157</Paragraphs>
  <Slides>24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Аспект</vt:lpstr>
      <vt:lpstr> </vt:lpstr>
      <vt:lpstr> </vt:lpstr>
      <vt:lpstr>Презентация PowerPoint</vt:lpstr>
      <vt:lpstr>Обучение для педагогов, родителей  и детей детского сада</vt:lpstr>
      <vt:lpstr>Проведение семинаров, занятий для педагогов, родителей и детей детского сада</vt:lpstr>
      <vt:lpstr> </vt:lpstr>
      <vt:lpstr> </vt:lpstr>
      <vt:lpstr>Тьютор для каждого ребёнка с ООП (РАС)  </vt:lpstr>
      <vt:lpstr>Использование стратегий визуальной поддержки детей с ООП</vt:lpstr>
      <vt:lpstr>Использование стратегий с доказанной эффективностью в работе с детьми с ООП</vt:lpstr>
      <vt:lpstr>Использование стратегий с доказанной эффективностью</vt:lpstr>
      <vt:lpstr>Использование стратегий с доказанной эффективностью</vt:lpstr>
      <vt:lpstr>Использование стратегий с доказанной эффективностью</vt:lpstr>
      <vt:lpstr>Использование стратегий с доказанной эффективностью</vt:lpstr>
      <vt:lpstr>Использование стратегий с доказанной эффективностью</vt:lpstr>
      <vt:lpstr>Организация психолого-педагогической  диагностики детей с РАС</vt:lpstr>
      <vt:lpstr>Организация психолого-педагогической  диагностики детей с РАС</vt:lpstr>
      <vt:lpstr>Организация психолого-педагогической  диагностики детей с РАС</vt:lpstr>
      <vt:lpstr>Организация психолого-педагогической  диагностики детей с РАС</vt:lpstr>
      <vt:lpstr>Организация психолого-педагогической  диагностики детей с РАС</vt:lpstr>
      <vt:lpstr>Организация психолого-педагогической  диагностики детей с РАС</vt:lpstr>
      <vt:lpstr>Организация психолого-педагогической  диагностики детей с РАС</vt:lpstr>
      <vt:lpstr>Организация психолого-педагогической  диагностики детей с РАС</vt:lpstr>
      <vt:lpstr>Результаты проекта за период  с 01.09.2019 по май 2021 г.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Ююююю.ююю</dc:title>
  <dc:creator>MicroStar</dc:creator>
  <cp:lastModifiedBy>MicroStar</cp:lastModifiedBy>
  <cp:revision>302</cp:revision>
  <dcterms:created xsi:type="dcterms:W3CDTF">2019-05-27T08:07:49Z</dcterms:created>
  <dcterms:modified xsi:type="dcterms:W3CDTF">2021-05-12T08:56:27Z</dcterms:modified>
</cp:coreProperties>
</file>